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7" r:id="rId2"/>
    <p:sldId id="362" r:id="rId3"/>
    <p:sldId id="375" r:id="rId4"/>
    <p:sldId id="263" r:id="rId5"/>
    <p:sldId id="370" r:id="rId6"/>
    <p:sldId id="260" r:id="rId7"/>
    <p:sldId id="366" r:id="rId8"/>
    <p:sldId id="367" r:id="rId9"/>
    <p:sldId id="368" r:id="rId10"/>
    <p:sldId id="371" r:id="rId11"/>
    <p:sldId id="372" r:id="rId12"/>
    <p:sldId id="373" r:id="rId13"/>
    <p:sldId id="377" r:id="rId14"/>
    <p:sldId id="268" r:id="rId15"/>
    <p:sldId id="258" r:id="rId1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7" autoAdjust="0"/>
    <p:restoredTop sz="84520" autoAdjust="0"/>
  </p:normalViewPr>
  <p:slideViewPr>
    <p:cSldViewPr snapToGrid="0" showGuides="1">
      <p:cViewPr varScale="1">
        <p:scale>
          <a:sx n="88" d="100"/>
          <a:sy n="88" d="100"/>
        </p:scale>
        <p:origin x="514"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CE04C-E5E7-4DD6-9E3A-65A38A618856}" type="datetimeFigureOut">
              <a:rPr lang="en-US" smtClean="0"/>
              <a:t>01/16/2024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F0FE5-B7DB-4160-B6B6-BE8EA2290690}" type="slidenum">
              <a:rPr lang="en-US" smtClean="0"/>
              <a:t>‹#›</a:t>
            </a:fld>
            <a:endParaRPr lang="en-US" dirty="0"/>
          </a:p>
        </p:txBody>
      </p:sp>
    </p:spTree>
    <p:extLst>
      <p:ext uri="{BB962C8B-B14F-4D97-AF65-F5344CB8AC3E}">
        <p14:creationId xmlns:p14="http://schemas.microsoft.com/office/powerpoint/2010/main" val="70422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Strategy 1</a:t>
            </a:r>
          </a:p>
          <a:p>
            <a:pPr marL="0" indent="0">
              <a:buFontTx/>
              <a:buNone/>
            </a:pPr>
            <a:r>
              <a:rPr lang="en-US" dirty="0"/>
              <a:t>1.1. In the beginning of each year, from 1996 to 2010, build a portfolio with stocks that pass the three criteria above. Invest evenly in each stock. Calculate the portfolio’s return at the year-end. Renew the process, creating a new portfolio with new stocks in the beginning of the next year. Compare the portfolio’s returns to the market average.</a:t>
            </a:r>
          </a:p>
          <a:p>
            <a:pPr marL="0" indent="0">
              <a:buFontTx/>
              <a:buNone/>
            </a:pPr>
            <a:endParaRPr lang="en-US" dirty="0"/>
          </a:p>
          <a:p>
            <a:pPr marL="0" indent="0">
              <a:buFontTx/>
              <a:buNone/>
            </a:pPr>
            <a:r>
              <a:rPr lang="en-US" dirty="0"/>
              <a:t>1.2. Out of the qualified stocks, select 30 with the lowest P/B rankings. In the beginning of each year from 1996 to 2010, build a portfolio with evenly-invested stocks. Calculate portfolio return at each year-end. Renew the process, creating a new portfolio with new stocks in the beginning of the next year. Compare the portfolio’s returns to the returns on investment in all of the stocks which pass those three criteria. Also compare the former to the market average.</a:t>
            </a:r>
          </a:p>
          <a:p>
            <a:pPr marL="0" indent="0">
              <a:buFontTx/>
              <a:buNone/>
            </a:pPr>
            <a:endParaRPr lang="en-US" dirty="0"/>
          </a:p>
          <a:p>
            <a:pPr marL="0" indent="0">
              <a:buFontTx/>
              <a:buNone/>
            </a:pPr>
            <a:r>
              <a:rPr lang="en-US" dirty="0"/>
              <a:t>1.3 Out of the qualified stocks from 1.1, rank stocks according to their P/E ratios. Then form two portfolios. The value portfolio consists of all stocks above the 30 percentile of the qualified stocks with the lowest P/E ratios, while the growth portfolio consists of stocks above the 30 percentile of the highest P/E ratios.</a:t>
            </a:r>
          </a:p>
          <a:p>
            <a:pPr marL="0" indent="0">
              <a:buFontTx/>
              <a:buNone/>
            </a:pPr>
            <a:endParaRPr lang="en-US" dirty="0"/>
          </a:p>
          <a:p>
            <a:pPr marL="0" indent="0">
              <a:buFontTx/>
              <a:buNone/>
            </a:pPr>
            <a:r>
              <a:rPr lang="en-US" dirty="0"/>
              <a:t>Strategy 2</a:t>
            </a:r>
          </a:p>
          <a:p>
            <a:pPr marL="0" indent="0">
              <a:buFontTx/>
              <a:buNone/>
            </a:pPr>
            <a:r>
              <a:rPr lang="en-US" dirty="0"/>
              <a:t>2.1. Rank stocks from low to high P/E. Assign score to each ranking. P/E should measure earnings yield.</a:t>
            </a:r>
          </a:p>
          <a:p>
            <a:pPr marL="0" indent="0">
              <a:buFontTx/>
              <a:buNone/>
            </a:pPr>
            <a:endParaRPr lang="en-US" dirty="0"/>
          </a:p>
          <a:p>
            <a:pPr marL="0" indent="0">
              <a:buFontTx/>
              <a:buNone/>
            </a:pPr>
            <a:r>
              <a:rPr lang="en-US" dirty="0"/>
              <a:t>2.2. Rank stocks from high to low ROE. Assign score to each ranking. ROE as a proxy for return on capital should measure company’s profitability.</a:t>
            </a:r>
          </a:p>
          <a:p>
            <a:pPr marL="0" indent="0">
              <a:buFontTx/>
              <a:buNone/>
            </a:pPr>
            <a:endParaRPr lang="en-US" dirty="0"/>
          </a:p>
          <a:p>
            <a:pPr marL="0" indent="0">
              <a:buFontTx/>
              <a:buNone/>
            </a:pPr>
            <a:r>
              <a:rPr lang="en-US" dirty="0"/>
              <a:t>2.3 For each stock, combine its scores from the P/E and ROE rankings. Pick 30 stocks with the lowest scores of the year for investment.</a:t>
            </a:r>
          </a:p>
          <a:p>
            <a:pPr marL="0" indent="0">
              <a:buFontTx/>
              <a:buNone/>
            </a:pPr>
            <a:endParaRPr lang="en-US" dirty="0"/>
          </a:p>
          <a:p>
            <a:pPr marL="0" indent="0">
              <a:buFontTx/>
              <a:buNone/>
            </a:pPr>
            <a:r>
              <a:rPr lang="en-US" dirty="0"/>
              <a:t>2.4. In the beginning of each year starting from 1996, create a portfolio with 30 stocks qualified as in 2.3. Invest evenly in each stock. Calculate returns at the year-end. Renew the process, creating a new portfolio with 30 new stocks in the beginning of the next year. Compare the portfolio’s returns to the market average. </a:t>
            </a:r>
          </a:p>
          <a:p>
            <a:endParaRPr lang="en-US" dirty="0"/>
          </a:p>
        </p:txBody>
      </p:sp>
      <p:sp>
        <p:nvSpPr>
          <p:cNvPr id="4" name="Slide Number Placeholder 3"/>
          <p:cNvSpPr>
            <a:spLocks noGrp="1"/>
          </p:cNvSpPr>
          <p:nvPr>
            <p:ph type="sldNum" sz="quarter" idx="5"/>
          </p:nvPr>
        </p:nvSpPr>
        <p:spPr/>
        <p:txBody>
          <a:bodyPr/>
          <a:lstStyle/>
          <a:p>
            <a:fld id="{096F0FE5-B7DB-4160-B6B6-BE8EA2290690}" type="slidenum">
              <a:rPr lang="en-US" smtClean="0"/>
              <a:t>4</a:t>
            </a:fld>
            <a:endParaRPr lang="en-US" dirty="0"/>
          </a:p>
        </p:txBody>
      </p:sp>
    </p:spTree>
    <p:extLst>
      <p:ext uri="{BB962C8B-B14F-4D97-AF65-F5344CB8AC3E}">
        <p14:creationId xmlns:p14="http://schemas.microsoft.com/office/powerpoint/2010/main" val="109867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2844302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4273565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182619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290051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216195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313601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89824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66457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176764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322057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21B242-2F8A-4B2C-83E9-E12BCCCA62F0}" type="datetimeFigureOut">
              <a:rPr lang="en-US" smtClean="0"/>
              <a:t>01/16/2024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dirty="0"/>
          </a:p>
        </p:txBody>
      </p:sp>
    </p:spTree>
    <p:extLst>
      <p:ext uri="{BB962C8B-B14F-4D97-AF65-F5344CB8AC3E}">
        <p14:creationId xmlns:p14="http://schemas.microsoft.com/office/powerpoint/2010/main" val="2538642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1B242-2F8A-4B2C-83E9-E12BCCCA62F0}" type="datetimeFigureOut">
              <a:rPr lang="en-US" smtClean="0"/>
              <a:t>01/16/2024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FE57D-3E45-4ECE-B2D4-698A375E9E34}" type="slidenum">
              <a:rPr lang="en-US" smtClean="0"/>
              <a:t>‹#›</a:t>
            </a:fld>
            <a:endParaRPr lang="en-US" dirty="0"/>
          </a:p>
        </p:txBody>
      </p:sp>
    </p:spTree>
    <p:extLst>
      <p:ext uri="{BB962C8B-B14F-4D97-AF65-F5344CB8AC3E}">
        <p14:creationId xmlns:p14="http://schemas.microsoft.com/office/powerpoint/2010/main" val="26591886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9370424" y="5730240"/>
            <a:ext cx="2821576" cy="112776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12700">
              <a:lnSpc>
                <a:spcPct val="100000"/>
              </a:lnSpc>
              <a:spcBef>
                <a:spcPts val="100"/>
              </a:spcBef>
            </a:pPr>
            <a:r>
              <a:rPr lang="en-US" sz="2000" spc="-10" dirty="0">
                <a:solidFill>
                  <a:srgbClr val="FFFFFF"/>
                </a:solidFill>
                <a:cs typeface="Calibri"/>
              </a:rPr>
              <a:t>Prepared</a:t>
            </a:r>
            <a:r>
              <a:rPr lang="en-US" sz="2000" dirty="0">
                <a:solidFill>
                  <a:srgbClr val="FFFFFF"/>
                </a:solidFill>
                <a:cs typeface="Calibri"/>
              </a:rPr>
              <a:t> </a:t>
            </a:r>
            <a:r>
              <a:rPr lang="en-US" sz="2000" spc="-5" dirty="0">
                <a:solidFill>
                  <a:srgbClr val="FFFFFF"/>
                </a:solidFill>
                <a:cs typeface="Calibri"/>
              </a:rPr>
              <a:t>by:</a:t>
            </a:r>
            <a:endParaRPr lang="en-US" sz="2000" dirty="0">
              <a:cs typeface="Calibri"/>
            </a:endParaRPr>
          </a:p>
          <a:p>
            <a:r>
              <a:rPr lang="en-US" sz="2000" dirty="0" err="1">
                <a:solidFill>
                  <a:schemeClr val="bg1"/>
                </a:solidFill>
              </a:rPr>
              <a:t>Oybek</a:t>
            </a:r>
            <a:r>
              <a:rPr lang="en-US" sz="2000" dirty="0">
                <a:solidFill>
                  <a:schemeClr val="bg1"/>
                </a:solidFill>
              </a:rPr>
              <a:t> </a:t>
            </a:r>
            <a:r>
              <a:rPr lang="en-US" sz="2000" dirty="0" err="1">
                <a:solidFill>
                  <a:schemeClr val="bg1"/>
                </a:solidFill>
              </a:rPr>
              <a:t>Ismatov</a:t>
            </a:r>
            <a:r>
              <a:rPr lang="en-US" sz="2000" dirty="0">
                <a:solidFill>
                  <a:schemeClr val="bg1"/>
                </a:solidFill>
              </a:rPr>
              <a:t>: 436651</a:t>
            </a:r>
          </a:p>
          <a:p>
            <a:r>
              <a:rPr lang="en-US" sz="2000" dirty="0" err="1">
                <a:solidFill>
                  <a:schemeClr val="bg1"/>
                </a:solidFill>
              </a:rPr>
              <a:t>Fuad</a:t>
            </a:r>
            <a:r>
              <a:rPr lang="en-US" sz="2000" dirty="0">
                <a:solidFill>
                  <a:schemeClr val="bg1"/>
                </a:solidFill>
              </a:rPr>
              <a:t> Shabanov: 428246</a:t>
            </a:r>
          </a:p>
        </p:txBody>
      </p:sp>
      <p:sp>
        <p:nvSpPr>
          <p:cNvPr id="4" name="Oval 3"/>
          <p:cNvSpPr/>
          <p:nvPr/>
        </p:nvSpPr>
        <p:spPr>
          <a:xfrm>
            <a:off x="3169920" y="502920"/>
            <a:ext cx="5852160" cy="5852160"/>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Rectangle 7"/>
          <p:cNvSpPr>
            <a:spLocks noChangeArrowheads="1"/>
          </p:cNvSpPr>
          <p:nvPr/>
        </p:nvSpPr>
        <p:spPr bwMode="auto">
          <a:xfrm>
            <a:off x="3169920" y="1880547"/>
            <a:ext cx="5852160" cy="32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a:lnSpc>
                <a:spcPct val="150000"/>
              </a:lnSpc>
            </a:pPr>
            <a:r>
              <a:rPr lang="en-US" sz="4800" b="1" dirty="0">
                <a:solidFill>
                  <a:schemeClr val="bg1"/>
                </a:solidFill>
              </a:rPr>
              <a:t>USA Violence : 2000 School Shootings in 21 Months</a:t>
            </a:r>
            <a:endParaRPr lang="en-US" sz="3200" b="1" dirty="0">
              <a:solidFill>
                <a:schemeClr val="bg1"/>
              </a:solidFill>
              <a:latin typeface="Raleway" panose="020B0503030101060003" pitchFamily="34" charset="0"/>
            </a:endParaRPr>
          </a:p>
        </p:txBody>
      </p:sp>
    </p:spTree>
    <p:extLst>
      <p:ext uri="{BB962C8B-B14F-4D97-AF65-F5344CB8AC3E}">
        <p14:creationId xmlns:p14="http://schemas.microsoft.com/office/powerpoint/2010/main" val="251426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8377"/>
            <a:ext cx="11875253" cy="4258491"/>
          </a:xfrm>
          <a:prstGeom prst="rect">
            <a:avLst/>
          </a:prstGeom>
        </p:spPr>
      </p:pic>
      <p:sp>
        <p:nvSpPr>
          <p:cNvPr id="5" name="Rectangle 4"/>
          <p:cNvSpPr/>
          <p:nvPr/>
        </p:nvSpPr>
        <p:spPr>
          <a:xfrm>
            <a:off x="0" y="4737463"/>
            <a:ext cx="12270377" cy="2031325"/>
          </a:xfrm>
          <a:prstGeom prst="rect">
            <a:avLst/>
          </a:prstGeom>
        </p:spPr>
        <p:txBody>
          <a:bodyPr wrap="square">
            <a:spAutoFit/>
          </a:bodyPr>
          <a:lstStyle/>
          <a:p>
            <a:r>
              <a:rPr lang="en-US" dirty="0" smtClean="0"/>
              <a:t>City </a:t>
            </a:r>
            <a:r>
              <a:rPr lang="en-US" dirty="0"/>
              <a:t>Or </a:t>
            </a:r>
            <a:r>
              <a:rPr lang="en-US" dirty="0" smtClean="0"/>
              <a:t>County </a:t>
            </a:r>
            <a:r>
              <a:rPr lang="en-US" dirty="0"/>
              <a:t>vs. State</a:t>
            </a:r>
            <a:r>
              <a:rPr lang="en-US" dirty="0" smtClean="0"/>
              <a:t>:</a:t>
            </a:r>
          </a:p>
          <a:p>
            <a:endParaRPr lang="en-US" dirty="0" smtClean="0"/>
          </a:p>
          <a:p>
            <a:r>
              <a:rPr lang="en-US" dirty="0" smtClean="0"/>
              <a:t> </a:t>
            </a:r>
            <a:r>
              <a:rPr lang="en-US" dirty="0"/>
              <a:t>The bar plot shows the distribution of the "City Or County" variable across different states</a:t>
            </a:r>
            <a:r>
              <a:rPr lang="en-US" dirty="0" smtClean="0"/>
              <a:t>. It </a:t>
            </a:r>
            <a:r>
              <a:rPr lang="en-US" dirty="0"/>
              <a:t>provides insights into whether certain cities or counties are more prevalent in specific states</a:t>
            </a:r>
            <a:r>
              <a:rPr lang="en-US" dirty="0" smtClean="0"/>
              <a:t>. You </a:t>
            </a:r>
            <a:r>
              <a:rPr lang="en-US" dirty="0"/>
              <a:t>can observe the relative frequencies or counts of occurrences for each category of "City Or County" within different states</a:t>
            </a:r>
            <a:r>
              <a:rPr lang="en-US" dirty="0" smtClean="0"/>
              <a:t>. "</a:t>
            </a:r>
            <a:r>
              <a:rPr lang="en-US" dirty="0"/>
              <a:t>Suspects Arrested" vs. State:- The bar plot displays how the variable "Suspects Arrested" is distributed across different states</a:t>
            </a:r>
            <a:r>
              <a:rPr lang="en-US" dirty="0" smtClean="0"/>
              <a:t>. It </a:t>
            </a:r>
            <a:r>
              <a:rPr lang="en-US" dirty="0"/>
              <a:t>helps understand the relationship between the number of suspects arrested and the state in which incidents occur</a:t>
            </a:r>
            <a:r>
              <a:rPr lang="en-US" dirty="0" smtClean="0"/>
              <a:t>. It </a:t>
            </a:r>
            <a:r>
              <a:rPr lang="en-US" dirty="0"/>
              <a:t>might reveal patterns or variations in law enforcement activities across states.</a:t>
            </a:r>
          </a:p>
        </p:txBody>
      </p:sp>
    </p:spTree>
    <p:extLst>
      <p:ext uri="{BB962C8B-B14F-4D97-AF65-F5344CB8AC3E}">
        <p14:creationId xmlns:p14="http://schemas.microsoft.com/office/powerpoint/2010/main" val="365360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47010" y="2551148"/>
            <a:ext cx="7977051" cy="3212905"/>
          </a:xfrm>
          <a:prstGeom prst="rect">
            <a:avLst/>
          </a:prstGeom>
        </p:spPr>
      </p:pic>
      <p:sp>
        <p:nvSpPr>
          <p:cNvPr id="5" name="Rectangle 4"/>
          <p:cNvSpPr/>
          <p:nvPr/>
        </p:nvSpPr>
        <p:spPr>
          <a:xfrm>
            <a:off x="0" y="0"/>
            <a:ext cx="12192000" cy="2551148"/>
          </a:xfrm>
          <a:prstGeom prst="rect">
            <a:avLst/>
          </a:prstGeom>
        </p:spPr>
        <p:txBody>
          <a:bodyPr wrap="square">
            <a:spAutoFit/>
          </a:bodyPr>
          <a:lstStyle/>
          <a:p>
            <a:r>
              <a:rPr lang="en-US" b="1" dirty="0"/>
              <a:t>"Suspects Injured" vs. Victims Killed:</a:t>
            </a:r>
            <a:endParaRPr lang="en-US" dirty="0"/>
          </a:p>
          <a:p>
            <a:endParaRPr lang="en-US" dirty="0" smtClean="0"/>
          </a:p>
          <a:p>
            <a:r>
              <a:rPr lang="en-US" dirty="0" smtClean="0"/>
              <a:t>The </a:t>
            </a:r>
            <a:r>
              <a:rPr lang="en-US" dirty="0"/>
              <a:t>bar plot in the top row indicates how the number of suspects injured is related to the number of victims killed. It helps understand whether incidents with more suspects injured tend to have a higher count of victims killed. "Suspects Arrested" vs. Victims Killed:</a:t>
            </a:r>
          </a:p>
          <a:p>
            <a:r>
              <a:rPr lang="en-US" dirty="0"/>
              <a:t>The bar plot in the bottom row explores the relationship between the number of suspects arrested and the number of victims killed. It provides insights into whether incidents involving more suspects being arrested are associated with a particular range of victims killed.</a:t>
            </a:r>
          </a:p>
          <a:p>
            <a:pPr>
              <a:lnSpc>
                <a:spcPct val="150000"/>
              </a:lnSpc>
            </a:pPr>
            <a:endParaRPr lang="en-US" sz="1200" b="0" i="0" dirty="0">
              <a:solidFill>
                <a:srgbClr val="1F1F1F"/>
              </a:solidFill>
              <a:effectLst/>
              <a:latin typeface="Google Sans"/>
            </a:endParaRPr>
          </a:p>
        </p:txBody>
      </p:sp>
    </p:spTree>
    <p:extLst>
      <p:ext uri="{BB962C8B-B14F-4D97-AF65-F5344CB8AC3E}">
        <p14:creationId xmlns:p14="http://schemas.microsoft.com/office/powerpoint/2010/main" val="69021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55128" y="550818"/>
            <a:ext cx="6444343" cy="3388792"/>
          </a:xfrm>
          <a:prstGeom prst="rect">
            <a:avLst/>
          </a:prstGeom>
        </p:spPr>
      </p:pic>
      <p:sp>
        <p:nvSpPr>
          <p:cNvPr id="5" name="Rectangle 4"/>
          <p:cNvSpPr/>
          <p:nvPr/>
        </p:nvSpPr>
        <p:spPr>
          <a:xfrm>
            <a:off x="104503" y="52471"/>
            <a:ext cx="5414554" cy="6278642"/>
          </a:xfrm>
          <a:prstGeom prst="rect">
            <a:avLst/>
          </a:prstGeom>
        </p:spPr>
        <p:txBody>
          <a:bodyPr wrap="square">
            <a:spAutoFit/>
          </a:bodyPr>
          <a:lstStyle/>
          <a:p>
            <a:r>
              <a:rPr lang="en-US" sz="1200" dirty="0"/>
              <a:t>We can observe the </a:t>
            </a:r>
            <a:r>
              <a:rPr lang="en-US" sz="1200" dirty="0" smtClean="0"/>
              <a:t>following:</a:t>
            </a:r>
          </a:p>
          <a:p>
            <a:endParaRPr lang="en-US" sz="1200" dirty="0" smtClean="0"/>
          </a:p>
          <a:p>
            <a:pPr marL="171450" indent="-171450">
              <a:lnSpc>
                <a:spcPct val="150000"/>
              </a:lnSpc>
              <a:buFont typeface="Arial" panose="020B0604020202020204" pitchFamily="34" charset="0"/>
              <a:buChar char="•"/>
            </a:pPr>
            <a:r>
              <a:rPr lang="en-US" sz="1200" dirty="0" smtClean="0"/>
              <a:t>Suspects </a:t>
            </a:r>
            <a:r>
              <a:rPr lang="en-US" sz="1200" dirty="0"/>
              <a:t>Injured" vs. Victims Killed:</a:t>
            </a:r>
          </a:p>
          <a:p>
            <a:pPr>
              <a:lnSpc>
                <a:spcPct val="150000"/>
              </a:lnSpc>
            </a:pPr>
            <a:r>
              <a:rPr lang="en-US" sz="1200" dirty="0"/>
              <a:t>The bar plot suggests a potential positive correlation, indicating that incidents with a higher count of suspects injured may be associated with a higher number of victims killed. However, the strength of this correlation cannot be precisely determined without numerical correlation </a:t>
            </a:r>
            <a:r>
              <a:rPr lang="en-US" sz="1200" dirty="0" smtClean="0"/>
              <a:t>coefficients.</a:t>
            </a:r>
          </a:p>
          <a:p>
            <a:pPr marL="171450" indent="-171450">
              <a:lnSpc>
                <a:spcPct val="150000"/>
              </a:lnSpc>
              <a:buFont typeface="Arial" panose="020B0604020202020204" pitchFamily="34" charset="0"/>
              <a:buChar char="•"/>
            </a:pPr>
            <a:r>
              <a:rPr lang="en-US" sz="1200" dirty="0" smtClean="0"/>
              <a:t>Suspects </a:t>
            </a:r>
            <a:r>
              <a:rPr lang="en-US" sz="1200" dirty="0"/>
              <a:t>Arrested" vs. Victims Killed:</a:t>
            </a:r>
          </a:p>
          <a:p>
            <a:pPr>
              <a:lnSpc>
                <a:spcPct val="150000"/>
              </a:lnSpc>
            </a:pPr>
            <a:r>
              <a:rPr lang="en-US" sz="1200" dirty="0"/>
              <a:t>The bar plot for "Suspects Arrested" provides insights into whether incidents with more suspects being arrested are associated with a particular range of victims killed. The relationship could be positive, negative, or neutral, but without correlation coefficients, the strength and direction are not quantified</a:t>
            </a:r>
            <a:r>
              <a:rPr lang="en-US" sz="1200" dirty="0" smtClean="0"/>
              <a:t>.</a:t>
            </a:r>
            <a:endParaRPr lang="en-US" sz="1200" dirty="0"/>
          </a:p>
          <a:p>
            <a:pPr>
              <a:lnSpc>
                <a:spcPct val="150000"/>
              </a:lnSpc>
              <a:buFont typeface="Arial" panose="020B0604020202020204" pitchFamily="34" charset="0"/>
              <a:buChar char="•"/>
            </a:pPr>
            <a:r>
              <a:rPr lang="en-US" sz="1200" dirty="0"/>
              <a:t>Over time, there was an observed increase in the number of Victims Injured and Suspects </a:t>
            </a:r>
            <a:r>
              <a:rPr lang="en-US" sz="1200" dirty="0" err="1" smtClean="0"/>
              <a:t>Killed.There</a:t>
            </a:r>
            <a:r>
              <a:rPr lang="en-US" sz="1200" dirty="0" smtClean="0"/>
              <a:t> </a:t>
            </a:r>
            <a:r>
              <a:rPr lang="en-US" sz="1200" dirty="0"/>
              <a:t>has been a significant decrease in the number of casualties for both variables.</a:t>
            </a:r>
          </a:p>
          <a:p>
            <a:pPr>
              <a:lnSpc>
                <a:spcPct val="150000"/>
              </a:lnSpc>
              <a:buFont typeface="Arial" panose="020B0604020202020204" pitchFamily="34" charset="0"/>
              <a:buChar char="•"/>
            </a:pPr>
            <a:r>
              <a:rPr lang="en-US" sz="1200" dirty="0"/>
              <a:t>The number of Suspects Arrested has been relatively constant over time, although there has been a slight decrease in recent years.</a:t>
            </a:r>
          </a:p>
          <a:p>
            <a:pPr>
              <a:lnSpc>
                <a:spcPct val="150000"/>
              </a:lnSpc>
              <a:buFont typeface="Arial" panose="020B0604020202020204" pitchFamily="34" charset="0"/>
              <a:buChar char="•"/>
            </a:pPr>
            <a:r>
              <a:rPr lang="en-US" sz="1200" dirty="0"/>
              <a:t>The correlation between the number of Victims Injured and Suspects Killed is positive. This means that as the number of victims injured increases, the number of suspects killed also tends to increase.</a:t>
            </a:r>
          </a:p>
          <a:p>
            <a:pPr>
              <a:lnSpc>
                <a:spcPct val="150000"/>
              </a:lnSpc>
              <a:buFont typeface="Arial" panose="020B0604020202020204" pitchFamily="34" charset="0"/>
              <a:buChar char="•"/>
            </a:pPr>
            <a:r>
              <a:rPr lang="en-US" sz="1200" dirty="0"/>
              <a:t>The correlation between the number of Suspects Arrested and the number of Victims Killed is negative. This means that as the number of victims killed increases, the number of suspects arrested tends to decrease.</a:t>
            </a:r>
          </a:p>
        </p:txBody>
      </p:sp>
    </p:spTree>
    <p:extLst>
      <p:ext uri="{BB962C8B-B14F-4D97-AF65-F5344CB8AC3E}">
        <p14:creationId xmlns:p14="http://schemas.microsoft.com/office/powerpoint/2010/main" val="29600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567058" y="979888"/>
            <a:ext cx="11057885" cy="83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dirty="0" smtClean="0">
                <a:solidFill>
                  <a:schemeClr val="accent1"/>
                </a:solidFill>
                <a:latin typeface="Raleway" panose="020B0503030101060003" pitchFamily="34" charset="0"/>
              </a:rPr>
              <a:t>Models Implemented and results</a:t>
            </a:r>
            <a:endParaRPr lang="en-US" dirty="0">
              <a:solidFill>
                <a:schemeClr val="accent1"/>
              </a:solidFill>
              <a:latin typeface="Raleway" panose="020B0503030101060003" pitchFamily="34" charset="0"/>
            </a:endParaRPr>
          </a:p>
        </p:txBody>
      </p:sp>
      <p:pic>
        <p:nvPicPr>
          <p:cNvPr id="2" name="Picture 1"/>
          <p:cNvPicPr>
            <a:picLocks noChangeAspect="1"/>
          </p:cNvPicPr>
          <p:nvPr/>
        </p:nvPicPr>
        <p:blipFill>
          <a:blip r:embed="rId2"/>
          <a:stretch>
            <a:fillRect/>
          </a:stretch>
        </p:blipFill>
        <p:spPr>
          <a:xfrm>
            <a:off x="6417016" y="2143707"/>
            <a:ext cx="5783814" cy="3489650"/>
          </a:xfrm>
          <a:prstGeom prst="rect">
            <a:avLst/>
          </a:prstGeom>
        </p:spPr>
      </p:pic>
      <p:sp>
        <p:nvSpPr>
          <p:cNvPr id="3" name="TextBox 2"/>
          <p:cNvSpPr txBox="1"/>
          <p:nvPr/>
        </p:nvSpPr>
        <p:spPr>
          <a:xfrm>
            <a:off x="375558" y="2143709"/>
            <a:ext cx="5943599" cy="4031873"/>
          </a:xfrm>
          <a:prstGeom prst="rect">
            <a:avLst/>
          </a:prstGeom>
          <a:noFill/>
        </p:spPr>
        <p:txBody>
          <a:bodyPr wrap="square" rtlCol="0">
            <a:spAutoFit/>
          </a:bodyPr>
          <a:lstStyle/>
          <a:p>
            <a:r>
              <a:rPr lang="en-US" sz="1600" b="1" dirty="0"/>
              <a:t>Linear </a:t>
            </a:r>
            <a:r>
              <a:rPr lang="en-US" sz="1600" b="1" dirty="0" smtClean="0"/>
              <a:t>Regression</a:t>
            </a:r>
            <a:r>
              <a:rPr lang="en-US" sz="1600" b="1" dirty="0"/>
              <a:t> </a:t>
            </a:r>
            <a:r>
              <a:rPr lang="en-US" sz="1600" dirty="0" smtClean="0"/>
              <a:t>- Used </a:t>
            </a:r>
            <a:r>
              <a:rPr lang="en-US" sz="1600" dirty="0"/>
              <a:t>for establishing a baseline predictive model and understanding linear relationships between input features and the target variable</a:t>
            </a:r>
            <a:r>
              <a:rPr lang="en-US" sz="1600" dirty="0" smtClean="0"/>
              <a:t>.</a:t>
            </a:r>
            <a:endParaRPr lang="en-US" sz="1600" dirty="0"/>
          </a:p>
          <a:p>
            <a:r>
              <a:rPr lang="en-US" sz="1600" b="1" dirty="0" err="1"/>
              <a:t>XGradient</a:t>
            </a:r>
            <a:r>
              <a:rPr lang="en-US" sz="1600" b="1" dirty="0"/>
              <a:t> Boosting / Gradient </a:t>
            </a:r>
            <a:r>
              <a:rPr lang="en-US" sz="1600" b="1" dirty="0" smtClean="0"/>
              <a:t>Boosting</a:t>
            </a:r>
            <a:r>
              <a:rPr lang="en-US" sz="1600" dirty="0" smtClean="0"/>
              <a:t> - Employed </a:t>
            </a:r>
            <a:r>
              <a:rPr lang="en-US" sz="1600" dirty="0"/>
              <a:t>for capturing complex non-linear patterns and improving predictive accuracy through ensemble learning</a:t>
            </a:r>
            <a:r>
              <a:rPr lang="en-US" sz="1600" dirty="0" smtClean="0"/>
              <a:t>.</a:t>
            </a:r>
            <a:endParaRPr lang="en-US" sz="1600" dirty="0"/>
          </a:p>
          <a:p>
            <a:r>
              <a:rPr lang="en-US" sz="1600" b="1" dirty="0"/>
              <a:t>Random </a:t>
            </a:r>
            <a:r>
              <a:rPr lang="en-US" sz="1600" b="1" dirty="0" smtClean="0"/>
              <a:t>Forest</a:t>
            </a:r>
            <a:r>
              <a:rPr lang="en-US" sz="1600" dirty="0" smtClean="0"/>
              <a:t> - Implemented </a:t>
            </a:r>
            <a:r>
              <a:rPr lang="en-US" sz="1600" dirty="0"/>
              <a:t>to enhance predictive performance by building multiple decision trees and aggregating their outputs, reducing overfitting</a:t>
            </a:r>
            <a:r>
              <a:rPr lang="en-US" sz="1600" dirty="0" smtClean="0"/>
              <a:t>.</a:t>
            </a:r>
            <a:endParaRPr lang="en-US" sz="1600" dirty="0"/>
          </a:p>
          <a:p>
            <a:r>
              <a:rPr lang="en-US" sz="1600" b="1" dirty="0"/>
              <a:t>Decision </a:t>
            </a:r>
            <a:r>
              <a:rPr lang="en-US" sz="1600" b="1" dirty="0" smtClean="0"/>
              <a:t>Tree</a:t>
            </a:r>
            <a:r>
              <a:rPr lang="en-US" sz="1600" dirty="0" smtClean="0"/>
              <a:t> - Utilized </a:t>
            </a:r>
            <a:r>
              <a:rPr lang="en-US" sz="1600" dirty="0"/>
              <a:t>for straightforward decision-making based on feature splits, providing interpretability but prone to overfitting</a:t>
            </a:r>
            <a:r>
              <a:rPr lang="en-US" sz="1600" dirty="0" smtClean="0"/>
              <a:t>.</a:t>
            </a:r>
            <a:endParaRPr lang="en-US" sz="1600" dirty="0"/>
          </a:p>
          <a:p>
            <a:r>
              <a:rPr lang="en-US" sz="1600" b="1" dirty="0"/>
              <a:t>SVR / Adaptive </a:t>
            </a:r>
            <a:r>
              <a:rPr lang="en-US" sz="1600" b="1" dirty="0" smtClean="0"/>
              <a:t>Boosting - </a:t>
            </a:r>
            <a:r>
              <a:rPr lang="en-US" sz="1600" dirty="0" smtClean="0"/>
              <a:t>SVR </a:t>
            </a:r>
            <a:r>
              <a:rPr lang="en-US" sz="1600" dirty="0"/>
              <a:t>is employed for capturing non-linear relationships in the data, while Adaptive Boosting aims to improve model performance by sequentially correcting errors and focusing on challenging instances</a:t>
            </a:r>
            <a:r>
              <a:rPr lang="en-US" sz="1600" dirty="0" smtClean="0"/>
              <a:t>.</a:t>
            </a:r>
            <a:endParaRPr lang="en-US" sz="1600" dirty="0"/>
          </a:p>
          <a:p>
            <a:endParaRPr lang="en-US" sz="1600" dirty="0"/>
          </a:p>
        </p:txBody>
      </p:sp>
    </p:spTree>
    <p:extLst>
      <p:ext uri="{BB962C8B-B14F-4D97-AF65-F5344CB8AC3E}">
        <p14:creationId xmlns:p14="http://schemas.microsoft.com/office/powerpoint/2010/main" val="13307228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4042954" y="933551"/>
            <a:ext cx="71203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a:lnSpc>
                <a:spcPct val="150000"/>
              </a:lnSpc>
            </a:pPr>
            <a:r>
              <a:rPr lang="en-US" dirty="0" smtClean="0">
                <a:solidFill>
                  <a:schemeClr val="tx1">
                    <a:lumMod val="95000"/>
                    <a:lumOff val="5000"/>
                  </a:schemeClr>
                </a:solidFill>
                <a:latin typeface="Raleway" panose="020B0503030101060003" pitchFamily="34" charset="0"/>
              </a:rPr>
              <a:t>CONCLUSION, SUMMARY, RANKING</a:t>
            </a:r>
            <a:endParaRPr lang="en-US" dirty="0">
              <a:solidFill>
                <a:schemeClr val="tx1">
                  <a:lumMod val="95000"/>
                  <a:lumOff val="5000"/>
                </a:schemeClr>
              </a:solidFill>
              <a:latin typeface="Raleway" panose="020B0503030101060003" pitchFamily="34" charset="0"/>
            </a:endParaRPr>
          </a:p>
        </p:txBody>
      </p:sp>
      <p:sp>
        <p:nvSpPr>
          <p:cNvPr id="6" name="Right Triangle 5"/>
          <p:cNvSpPr/>
          <p:nvPr/>
        </p:nvSpPr>
        <p:spPr>
          <a:xfrm>
            <a:off x="0" y="0"/>
            <a:ext cx="2573383"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rot="9184795">
            <a:off x="-39276" y="1615207"/>
            <a:ext cx="3217641" cy="3233350"/>
          </a:xfrm>
          <a:prstGeom prst="r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a:spLocks noChangeArrowheads="1"/>
          </p:cNvSpPr>
          <p:nvPr/>
        </p:nvSpPr>
        <p:spPr bwMode="auto">
          <a:xfrm>
            <a:off x="4332865" y="2359307"/>
            <a:ext cx="6492241" cy="404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r>
              <a:rPr lang="en-US" sz="1400" b="1" dirty="0"/>
              <a:t>The evaluation metrics provided include Mean Absolute Error (MAE), Mean Squared Error (MSE), Root Mean Squared Error (RMSE), R2 Score, and RMSE from Cross-Validation. To summarize the results and select the best models, consider the following:</a:t>
            </a:r>
            <a:endParaRPr lang="en-US" sz="1400" dirty="0"/>
          </a:p>
          <a:p>
            <a:r>
              <a:rPr lang="en-US" sz="1400" b="1" dirty="0"/>
              <a:t>MAE, MSE, RMSE, and R2 Score:</a:t>
            </a:r>
            <a:endParaRPr lang="en-US" sz="1400" dirty="0"/>
          </a:p>
          <a:p>
            <a:r>
              <a:rPr lang="en-US" sz="1400" dirty="0"/>
              <a:t>Lower values for MAE, MSE, and RMSE are desirable, indicating better predictive performance. Higher R2 Score indicates better explanatory power. Cross-Validation </a:t>
            </a:r>
            <a:r>
              <a:rPr lang="en-US" sz="1400" dirty="0" smtClean="0"/>
              <a:t>RMSE.</a:t>
            </a:r>
            <a:endParaRPr lang="en-US" sz="1400" dirty="0"/>
          </a:p>
          <a:p>
            <a:pPr algn="just">
              <a:spcAft>
                <a:spcPts val="1000"/>
              </a:spcAft>
            </a:pPr>
            <a:endParaRPr lang="en-US" sz="1400" dirty="0" smtClean="0"/>
          </a:p>
          <a:p>
            <a:r>
              <a:rPr lang="en-US" sz="1400" dirty="0"/>
              <a:t>Linear Regression performs the best with the lowest MAE, MSE, and RMSE, along with a reasonable R2 Score. </a:t>
            </a:r>
            <a:r>
              <a:rPr lang="en-US" sz="1400" dirty="0" err="1"/>
              <a:t>XGradient</a:t>
            </a:r>
            <a:r>
              <a:rPr lang="en-US" sz="1400" dirty="0"/>
              <a:t> Boosting and Gradient Boosting exhibit similar performance. Random Forest is slightly worse than </a:t>
            </a:r>
            <a:r>
              <a:rPr lang="en-US" sz="1400" dirty="0" err="1"/>
              <a:t>XGradient</a:t>
            </a:r>
            <a:r>
              <a:rPr lang="en-US" sz="1400" dirty="0"/>
              <a:t> Boosting and Gradient Boosting. Decision Tree shows higher errors and lower R2 Score, indicating overfitting. SVR and Adaptive Boosting have significantly higher errors and poor R2 Scores. Therefore, based on the given metrics, the models can be ranked as follows:</a:t>
            </a:r>
          </a:p>
          <a:p>
            <a:r>
              <a:rPr lang="en-US" sz="1400" dirty="0"/>
              <a:t>Linear Regression </a:t>
            </a:r>
            <a:r>
              <a:rPr lang="en-US" sz="1400" dirty="0" err="1"/>
              <a:t>XGradient</a:t>
            </a:r>
            <a:r>
              <a:rPr lang="en-US" sz="1400" dirty="0"/>
              <a:t> Boosting / Gradient Boosting Random Forest Decision Tree SVR / Adaptive Boosting</a:t>
            </a:r>
          </a:p>
          <a:p>
            <a:pPr algn="just">
              <a:spcAft>
                <a:spcPts val="1000"/>
              </a:spcAft>
            </a:pPr>
            <a:endParaRPr lang="en-US" sz="1050" dirty="0" smtClean="0"/>
          </a:p>
        </p:txBody>
      </p:sp>
    </p:spTree>
    <p:extLst>
      <p:ext uri="{BB962C8B-B14F-4D97-AF65-F5344CB8AC3E}">
        <p14:creationId xmlns:p14="http://schemas.microsoft.com/office/powerpoint/2010/main" val="2874355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5" name="Oval 4"/>
          <p:cNvSpPr/>
          <p:nvPr/>
        </p:nvSpPr>
        <p:spPr>
          <a:xfrm>
            <a:off x="412865" y="218901"/>
            <a:ext cx="3210099" cy="3210099"/>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p:cNvSpPr/>
          <p:nvPr/>
        </p:nvSpPr>
        <p:spPr>
          <a:xfrm>
            <a:off x="1682865" y="1933401"/>
            <a:ext cx="3210099" cy="3210099"/>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Rectangle 7"/>
          <p:cNvSpPr>
            <a:spLocks noChangeArrowheads="1"/>
          </p:cNvSpPr>
          <p:nvPr/>
        </p:nvSpPr>
        <p:spPr bwMode="auto">
          <a:xfrm>
            <a:off x="5992784" y="2709141"/>
            <a:ext cx="5852160" cy="10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en-US" sz="4800" b="1" dirty="0">
                <a:solidFill>
                  <a:schemeClr val="accent1"/>
                </a:solidFill>
                <a:latin typeface="Raleway" panose="020B0503030101060003" pitchFamily="34" charset="0"/>
              </a:rPr>
              <a:t>THE END</a:t>
            </a:r>
          </a:p>
        </p:txBody>
      </p:sp>
    </p:spTree>
    <p:extLst>
      <p:ext uri="{BB962C8B-B14F-4D97-AF65-F5344CB8AC3E}">
        <p14:creationId xmlns:p14="http://schemas.microsoft.com/office/powerpoint/2010/main" val="4209040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0" y="0"/>
            <a:ext cx="11057885" cy="83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dirty="0">
                <a:solidFill>
                  <a:schemeClr val="accent1"/>
                </a:solidFill>
                <a:latin typeface="Raleway" panose="020B0503030101060003" pitchFamily="34" charset="0"/>
              </a:rPr>
              <a:t>INTRODUCTION</a:t>
            </a:r>
          </a:p>
        </p:txBody>
      </p:sp>
      <p:sp>
        <p:nvSpPr>
          <p:cNvPr id="7" name="Rectangle 6"/>
          <p:cNvSpPr/>
          <p:nvPr/>
        </p:nvSpPr>
        <p:spPr>
          <a:xfrm>
            <a:off x="426719" y="830215"/>
            <a:ext cx="11678195" cy="3714863"/>
          </a:xfrm>
          <a:prstGeom prst="rect">
            <a:avLst/>
          </a:prstGeom>
        </p:spPr>
        <p:txBody>
          <a:bodyPr wrap="square">
            <a:spAutoFit/>
          </a:bodyPr>
          <a:lstStyle/>
          <a:p>
            <a:pPr marL="241300" marR="10795" indent="-228600">
              <a:lnSpc>
                <a:spcPct val="90000"/>
              </a:lnSpc>
              <a:spcBef>
                <a:spcPts val="440"/>
              </a:spcBef>
              <a:buFont typeface="Arial MT"/>
              <a:buChar char="•"/>
              <a:tabLst>
                <a:tab pos="241300" algn="l"/>
              </a:tabLst>
            </a:pPr>
            <a:r>
              <a:rPr lang="en-US" b="1" dirty="0"/>
              <a:t>2000 School Shootings in 21 Months</a:t>
            </a:r>
            <a:r>
              <a:rPr lang="en-US" dirty="0"/>
              <a:t> list </a:t>
            </a:r>
            <a:r>
              <a:rPr lang="en-US" b="1" dirty="0"/>
              <a:t>2001 School Gun Shootings</a:t>
            </a:r>
            <a:r>
              <a:rPr lang="en-US" dirty="0"/>
              <a:t> From 25 Febuary,2022 to 28 November,2023. It contains the number of victims and suspects killed and injured and number of arrested suspects</a:t>
            </a:r>
            <a:r>
              <a:rPr lang="en-US" dirty="0" smtClean="0"/>
              <a:t>.</a:t>
            </a:r>
          </a:p>
          <a:p>
            <a:pPr marL="241300" marR="10795" indent="-228600">
              <a:lnSpc>
                <a:spcPct val="90000"/>
              </a:lnSpc>
              <a:spcBef>
                <a:spcPts val="440"/>
              </a:spcBef>
              <a:buFont typeface="Arial MT"/>
              <a:buChar char="•"/>
              <a:tabLst>
                <a:tab pos="241300" algn="l"/>
              </a:tabLst>
            </a:pPr>
            <a:r>
              <a:rPr lang="en-US" sz="1600" dirty="0" smtClean="0"/>
              <a:t>In </a:t>
            </a:r>
            <a:r>
              <a:rPr lang="en-US" sz="1600" dirty="0" smtClean="0"/>
              <a:t>recent years, school shootings have become a critical concern, raising questions about the safety of students and staff. Our project aimed to understand the patterns, characteristics, and factors associated with these incidents to implement effective preventive measures.</a:t>
            </a:r>
          </a:p>
          <a:p>
            <a:pPr marL="12700" marR="10795">
              <a:lnSpc>
                <a:spcPct val="90000"/>
              </a:lnSpc>
              <a:spcBef>
                <a:spcPts val="440"/>
              </a:spcBef>
              <a:tabLst>
                <a:tab pos="241300" algn="l"/>
              </a:tabLst>
            </a:pPr>
            <a:endParaRPr lang="en-US" sz="1600" dirty="0" smtClean="0"/>
          </a:p>
          <a:p>
            <a:pPr marL="241300" marR="10795" indent="-228600">
              <a:lnSpc>
                <a:spcPct val="90000"/>
              </a:lnSpc>
              <a:spcBef>
                <a:spcPts val="440"/>
              </a:spcBef>
              <a:buFont typeface="Arial MT"/>
              <a:buChar char="•"/>
              <a:tabLst>
                <a:tab pos="241300" algn="l"/>
              </a:tabLst>
            </a:pPr>
            <a:r>
              <a:rPr lang="en-US" sz="1600" dirty="0" smtClean="0"/>
              <a:t>This machine learning project focuses on predicting the number of casualties in US school shootings, utilizing a dataset that encompasses various incident details. The project employs a range of regression models and explores the impact of features such as location, date, and other factors on the severity of these incidents.</a:t>
            </a:r>
          </a:p>
          <a:p>
            <a:pPr marL="241300" marR="10795" indent="-228600">
              <a:lnSpc>
                <a:spcPct val="90000"/>
              </a:lnSpc>
              <a:spcBef>
                <a:spcPts val="440"/>
              </a:spcBef>
              <a:buFont typeface="Arial MT"/>
              <a:buChar char="•"/>
              <a:tabLst>
                <a:tab pos="241300" algn="l"/>
              </a:tabLst>
            </a:pPr>
            <a:endParaRPr lang="en-US" sz="1600" dirty="0" smtClean="0">
              <a:cs typeface="Calibri"/>
            </a:endParaRPr>
          </a:p>
          <a:p>
            <a:pPr marL="241300" marR="10795" indent="-228600">
              <a:lnSpc>
                <a:spcPct val="90000"/>
              </a:lnSpc>
              <a:spcBef>
                <a:spcPts val="440"/>
              </a:spcBef>
              <a:buFont typeface="Arial MT"/>
              <a:buChar char="•"/>
              <a:tabLst>
                <a:tab pos="241300" algn="l"/>
              </a:tabLst>
            </a:pPr>
            <a:r>
              <a:rPr lang="en-US" sz="1600" dirty="0" smtClean="0">
                <a:cs typeface="Calibri"/>
              </a:rPr>
              <a:t> </a:t>
            </a:r>
            <a:r>
              <a:rPr lang="en-US" sz="1600" dirty="0" smtClean="0"/>
              <a:t>The project begins by loading and examining the dataset, identifying and handling duplicate </a:t>
            </a:r>
            <a:r>
              <a:rPr lang="en-US" sz="1600" dirty="0" err="1" smtClean="0"/>
              <a:t>records.A</a:t>
            </a:r>
            <a:r>
              <a:rPr lang="en-US" sz="1600" dirty="0" smtClean="0"/>
              <a:t> new feature, '</a:t>
            </a:r>
            <a:r>
              <a:rPr lang="en-US" sz="1600" dirty="0" err="1" smtClean="0"/>
              <a:t>total_casualties</a:t>
            </a:r>
            <a:r>
              <a:rPr lang="en-US" sz="1600" dirty="0" smtClean="0"/>
              <a:t>,' is created as the sum of killed and injured victims, providing a holistic view of the incident's impact</a:t>
            </a:r>
            <a:r>
              <a:rPr lang="en-US" sz="1600" dirty="0" smtClean="0"/>
              <a:t>. Logarithmic </a:t>
            </a:r>
            <a:r>
              <a:rPr lang="en-US" sz="1600" dirty="0" smtClean="0"/>
              <a:t>transformation of total casualties is applied to address skewness in the data</a:t>
            </a:r>
          </a:p>
          <a:p>
            <a:pPr marL="12700" marR="10795">
              <a:lnSpc>
                <a:spcPct val="90000"/>
              </a:lnSpc>
              <a:spcBef>
                <a:spcPts val="440"/>
              </a:spcBef>
              <a:tabLst>
                <a:tab pos="241300" algn="l"/>
              </a:tabLst>
            </a:pPr>
            <a:endParaRPr lang="en-US" sz="1400" dirty="0" smtClean="0">
              <a:cs typeface="Calibri"/>
            </a:endParaRPr>
          </a:p>
          <a:p>
            <a:pPr algn="just"/>
            <a:endParaRPr lang="en-US" sz="1200" dirty="0">
              <a:solidFill>
                <a:schemeClr val="tx1">
                  <a:lumMod val="95000"/>
                  <a:lumOff val="5000"/>
                </a:schemeClr>
              </a:solidFill>
              <a:latin typeface="Raleway" panose="020B0503030101060003" pitchFamily="34" charset="0"/>
            </a:endParaRPr>
          </a:p>
        </p:txBody>
      </p:sp>
      <p:pic>
        <p:nvPicPr>
          <p:cNvPr id="4" name="Picture 2" descr="Viz Made by Table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137" y="3878305"/>
            <a:ext cx="5120641" cy="294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921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567058" y="979888"/>
            <a:ext cx="11057885" cy="83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dirty="0" smtClean="0">
                <a:solidFill>
                  <a:schemeClr val="accent1"/>
                </a:solidFill>
                <a:latin typeface="Raleway" panose="020B0503030101060003" pitchFamily="34" charset="0"/>
              </a:rPr>
              <a:t>Objectives:</a:t>
            </a:r>
            <a:endParaRPr lang="en-US" dirty="0">
              <a:solidFill>
                <a:schemeClr val="accent1"/>
              </a:solidFill>
              <a:latin typeface="Raleway" panose="020B0503030101060003" pitchFamily="34" charset="0"/>
            </a:endParaRPr>
          </a:p>
        </p:txBody>
      </p:sp>
      <p:sp>
        <p:nvSpPr>
          <p:cNvPr id="7" name="Rectangle 6"/>
          <p:cNvSpPr/>
          <p:nvPr/>
        </p:nvSpPr>
        <p:spPr>
          <a:xfrm>
            <a:off x="1497874" y="2225351"/>
            <a:ext cx="9504131" cy="1405513"/>
          </a:xfrm>
          <a:prstGeom prst="rect">
            <a:avLst/>
          </a:prstGeom>
        </p:spPr>
        <p:txBody>
          <a:bodyPr wrap="square">
            <a:spAutoFit/>
          </a:bodyPr>
          <a:lstStyle/>
          <a:p>
            <a:pPr marL="241300" marR="10795" indent="-228600">
              <a:lnSpc>
                <a:spcPct val="90000"/>
              </a:lnSpc>
              <a:spcBef>
                <a:spcPts val="440"/>
              </a:spcBef>
              <a:buFont typeface="Arial MT"/>
              <a:buChar char="•"/>
              <a:tabLst>
                <a:tab pos="241300" algn="l"/>
              </a:tabLst>
            </a:pPr>
            <a:r>
              <a:rPr lang="en-US" sz="1600" dirty="0"/>
              <a:t>Exploratory Data Analysis (EDA): Uncover patterns and trends.</a:t>
            </a:r>
          </a:p>
          <a:p>
            <a:pPr marL="241300" marR="10795" indent="-228600">
              <a:lnSpc>
                <a:spcPct val="90000"/>
              </a:lnSpc>
              <a:spcBef>
                <a:spcPts val="440"/>
              </a:spcBef>
              <a:buFont typeface="Arial MT"/>
              <a:buChar char="•"/>
              <a:tabLst>
                <a:tab pos="241300" algn="l"/>
              </a:tabLst>
            </a:pPr>
            <a:r>
              <a:rPr lang="en-US" sz="1600" dirty="0" smtClean="0"/>
              <a:t>Correlation Heat map.</a:t>
            </a:r>
            <a:endParaRPr lang="en-US" sz="1600" dirty="0"/>
          </a:p>
          <a:p>
            <a:pPr marL="241300" marR="10795" indent="-228600">
              <a:lnSpc>
                <a:spcPct val="90000"/>
              </a:lnSpc>
              <a:spcBef>
                <a:spcPts val="440"/>
              </a:spcBef>
              <a:buFont typeface="Arial MT"/>
              <a:buChar char="•"/>
              <a:tabLst>
                <a:tab pos="241300" algn="l"/>
              </a:tabLst>
            </a:pPr>
            <a:r>
              <a:rPr lang="en-US" sz="1600" dirty="0" smtClean="0"/>
              <a:t>Histograms for Continuous Features, Correlation Analysis</a:t>
            </a:r>
            <a:endParaRPr lang="en-US" sz="1600" dirty="0"/>
          </a:p>
          <a:p>
            <a:pPr marL="241300" marR="10795" indent="-228600">
              <a:lnSpc>
                <a:spcPct val="90000"/>
              </a:lnSpc>
              <a:spcBef>
                <a:spcPts val="440"/>
              </a:spcBef>
              <a:buFont typeface="Arial MT"/>
              <a:buChar char="•"/>
              <a:tabLst>
                <a:tab pos="241300" algn="l"/>
              </a:tabLst>
            </a:pPr>
            <a:r>
              <a:rPr lang="en-US" sz="1600" dirty="0" smtClean="0"/>
              <a:t>Implemented ML Models, Model Rankings</a:t>
            </a:r>
            <a:endParaRPr lang="en-US" sz="1600" dirty="0"/>
          </a:p>
          <a:p>
            <a:pPr marL="241300" marR="10795" indent="-228600">
              <a:lnSpc>
                <a:spcPct val="90000"/>
              </a:lnSpc>
              <a:spcBef>
                <a:spcPts val="440"/>
              </a:spcBef>
              <a:buFont typeface="Arial MT"/>
              <a:buChar char="•"/>
              <a:tabLst>
                <a:tab pos="241300" algn="l"/>
              </a:tabLst>
            </a:pPr>
            <a:r>
              <a:rPr lang="en-US" sz="1600" dirty="0" smtClean="0"/>
              <a:t>Summary and Conclusion</a:t>
            </a:r>
            <a:endParaRPr lang="en-US" sz="1600" dirty="0"/>
          </a:p>
        </p:txBody>
      </p:sp>
      <p:pic>
        <p:nvPicPr>
          <p:cNvPr id="1026" name="Picture 2" descr="Viz Made by Table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8983" y="3630864"/>
            <a:ext cx="4127863" cy="302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1287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129349" y="566057"/>
            <a:ext cx="6900326" cy="5190309"/>
          </a:xfrm>
          <a:prstGeom prst="rect">
            <a:avLst/>
          </a:prstGeom>
        </p:spPr>
      </p:pic>
      <p:sp>
        <p:nvSpPr>
          <p:cNvPr id="2" name="Rectangle 1"/>
          <p:cNvSpPr/>
          <p:nvPr/>
        </p:nvSpPr>
        <p:spPr>
          <a:xfrm>
            <a:off x="69669" y="418010"/>
            <a:ext cx="5059680" cy="6186309"/>
          </a:xfrm>
          <a:prstGeom prst="rect">
            <a:avLst/>
          </a:prstGeom>
        </p:spPr>
        <p:txBody>
          <a:bodyPr wrap="square">
            <a:spAutoFit/>
          </a:bodyPr>
          <a:lstStyle/>
          <a:p>
            <a:r>
              <a:rPr lang="en-US" dirty="0">
                <a:solidFill>
                  <a:srgbClr val="1F1F1F"/>
                </a:solidFill>
                <a:latin typeface="Google Sans"/>
              </a:rPr>
              <a:t>These plots show the distribution of </a:t>
            </a:r>
            <a:r>
              <a:rPr lang="en-US" dirty="0"/>
              <a:t>calculates the base-10 logarithm of the </a:t>
            </a:r>
            <a:r>
              <a:rPr lang="en-US" dirty="0" smtClean="0"/>
              <a:t>variable </a:t>
            </a:r>
            <a:r>
              <a:rPr lang="en-US" dirty="0" smtClean="0">
                <a:solidFill>
                  <a:srgbClr val="1F1F1F"/>
                </a:solidFill>
                <a:latin typeface="Google Sans"/>
              </a:rPr>
              <a:t>(total casualties</a:t>
            </a:r>
            <a:r>
              <a:rPr lang="en-US" dirty="0">
                <a:solidFill>
                  <a:srgbClr val="1F1F1F"/>
                </a:solidFill>
                <a:latin typeface="Google Sans"/>
              </a:rPr>
              <a:t>) for two different groups of events in a dataset on conflict casualties on the log scale. The distribution is right-skewed, meaning that there are more events with lower values of </a:t>
            </a:r>
            <a:r>
              <a:rPr lang="en-US" dirty="0" smtClean="0">
                <a:solidFill>
                  <a:srgbClr val="1F1F1F"/>
                </a:solidFill>
                <a:latin typeface="Google Sans"/>
              </a:rPr>
              <a:t>log10(</a:t>
            </a:r>
            <a:r>
              <a:rPr lang="en-US" dirty="0" err="1" smtClean="0">
                <a:solidFill>
                  <a:srgbClr val="1F1F1F"/>
                </a:solidFill>
                <a:latin typeface="Google Sans"/>
              </a:rPr>
              <a:t>totalcasualties</a:t>
            </a:r>
            <a:r>
              <a:rPr lang="en-US" dirty="0">
                <a:solidFill>
                  <a:srgbClr val="1F1F1F"/>
                </a:solidFill>
                <a:latin typeface="Google Sans"/>
              </a:rPr>
              <a:t>) than there are with higher values.</a:t>
            </a:r>
          </a:p>
          <a:p>
            <a:endParaRPr lang="en-US" dirty="0" smtClean="0">
              <a:solidFill>
                <a:srgbClr val="1F1F1F"/>
              </a:solidFill>
              <a:latin typeface="Google Sans"/>
            </a:endParaRPr>
          </a:p>
          <a:p>
            <a:r>
              <a:rPr lang="en-US" dirty="0" smtClean="0">
                <a:solidFill>
                  <a:srgbClr val="1F1F1F"/>
                </a:solidFill>
                <a:latin typeface="Google Sans"/>
              </a:rPr>
              <a:t>Group </a:t>
            </a:r>
            <a:r>
              <a:rPr lang="en-US" dirty="0">
                <a:solidFill>
                  <a:srgbClr val="1F1F1F"/>
                </a:solidFill>
                <a:latin typeface="Google Sans"/>
              </a:rPr>
              <a:t>1 has a mean of 7.6 and a median of 7.4, while Group 2 has a mean of 7.2 and a median of 7.0. This suggests that Group 2 has a slightly lower average casualty rate than Group 1</a:t>
            </a:r>
            <a:r>
              <a:rPr lang="en-US" dirty="0" smtClean="0">
                <a:solidFill>
                  <a:srgbClr val="1F1F1F"/>
                </a:solidFill>
                <a:latin typeface="Google Sans"/>
              </a:rPr>
              <a:t>.</a:t>
            </a:r>
          </a:p>
          <a:p>
            <a:endParaRPr lang="en-US" dirty="0">
              <a:solidFill>
                <a:srgbClr val="1F1F1F"/>
              </a:solidFill>
              <a:latin typeface="Google Sans"/>
            </a:endParaRPr>
          </a:p>
          <a:p>
            <a:r>
              <a:rPr lang="en-US" dirty="0">
                <a:solidFill>
                  <a:srgbClr val="1F1F1F"/>
                </a:solidFill>
                <a:latin typeface="Google Sans"/>
              </a:rPr>
              <a:t>The standard deviation is 0.23 for Group 1 and 0.20 for Group 2. This suggests that the spread of the casualties is slightly wider for Group 1 than for Group 2.</a:t>
            </a:r>
          </a:p>
          <a:p>
            <a:r>
              <a:rPr lang="en-US" dirty="0">
                <a:solidFill>
                  <a:srgbClr val="1F1F1F"/>
                </a:solidFill>
                <a:latin typeface="Google Sans"/>
              </a:rPr>
              <a:t>Overall, these plots show that the two groups have similar distributions of log(</a:t>
            </a:r>
            <a:r>
              <a:rPr lang="en-US" dirty="0" err="1">
                <a:solidFill>
                  <a:srgbClr val="1F1F1F"/>
                </a:solidFill>
                <a:latin typeface="Google Sans"/>
              </a:rPr>
              <a:t>total_casualties</a:t>
            </a:r>
            <a:r>
              <a:rPr lang="en-US" dirty="0">
                <a:solidFill>
                  <a:srgbClr val="1F1F1F"/>
                </a:solidFill>
                <a:latin typeface="Google Sans"/>
              </a:rPr>
              <a:t>), but Group 2 has a slightly lower average casualty rate.</a:t>
            </a:r>
            <a:endParaRPr lang="en-US" b="0" i="0" dirty="0">
              <a:solidFill>
                <a:srgbClr val="1F1F1F"/>
              </a:solidFill>
              <a:effectLst/>
              <a:latin typeface="Google Sans"/>
            </a:endParaRPr>
          </a:p>
        </p:txBody>
      </p:sp>
    </p:spTree>
    <p:extLst>
      <p:ext uri="{BB962C8B-B14F-4D97-AF65-F5344CB8AC3E}">
        <p14:creationId xmlns:p14="http://schemas.microsoft.com/office/powerpoint/2010/main" val="42401713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201298" y="187408"/>
            <a:ext cx="5180599" cy="64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r>
              <a:rPr lang="en-US" sz="1800" dirty="0"/>
              <a:t/>
            </a:r>
            <a:br>
              <a:rPr lang="en-US" sz="1800" dirty="0"/>
            </a:br>
            <a:r>
              <a:rPr lang="en-US" sz="1800" dirty="0"/>
              <a:t>This image is a correlation </a:t>
            </a:r>
            <a:r>
              <a:rPr lang="en-US" sz="1800" dirty="0" err="1"/>
              <a:t>heatmap</a:t>
            </a:r>
            <a:r>
              <a:rPr lang="en-US" sz="1800" dirty="0"/>
              <a:t> that shows the relationship between different factors in a dataset of school shootings in the United States. The darker the cell, the stronger the correlation between the two </a:t>
            </a:r>
            <a:r>
              <a:rPr lang="en-US" sz="1800" dirty="0" err="1" smtClean="0"/>
              <a:t>factors.The</a:t>
            </a:r>
            <a:r>
              <a:rPr lang="en-US" sz="1800" dirty="0" smtClean="0"/>
              <a:t> </a:t>
            </a:r>
            <a:r>
              <a:rPr lang="en-US" sz="1800" dirty="0"/>
              <a:t>most strongly correlated factors </a:t>
            </a:r>
            <a:r>
              <a:rPr lang="en-US" sz="1800" dirty="0" smtClean="0"/>
              <a:t>are: </a:t>
            </a:r>
          </a:p>
          <a:p>
            <a:endParaRPr lang="en-US" sz="1800" dirty="0" smtClean="0"/>
          </a:p>
          <a:p>
            <a:pPr marL="285750" indent="-285750">
              <a:buFont typeface="Arial" panose="020B0604020202020204" pitchFamily="34" charset="0"/>
              <a:buChar char="•"/>
            </a:pPr>
            <a:r>
              <a:rPr lang="en-US" sz="1800" dirty="0" smtClean="0"/>
              <a:t>Suspects </a:t>
            </a:r>
            <a:r>
              <a:rPr lang="en-US" sz="1800" dirty="0"/>
              <a:t>Killed and Victims Killed (</a:t>
            </a:r>
            <a:r>
              <a:rPr lang="en-US" sz="1800" dirty="0" smtClean="0"/>
              <a:t>0.81) </a:t>
            </a:r>
          </a:p>
          <a:p>
            <a:pPr marL="285750" indent="-285750">
              <a:buFont typeface="Arial" panose="020B0604020202020204" pitchFamily="34" charset="0"/>
              <a:buChar char="•"/>
            </a:pPr>
            <a:r>
              <a:rPr lang="en-US" sz="1800" dirty="0" smtClean="0"/>
              <a:t>Suspects </a:t>
            </a:r>
            <a:r>
              <a:rPr lang="en-US" sz="1800" dirty="0"/>
              <a:t>Injured and </a:t>
            </a:r>
            <a:r>
              <a:rPr lang="en-US" sz="1800" dirty="0" smtClean="0"/>
              <a:t>Victims Injured</a:t>
            </a:r>
            <a:r>
              <a:rPr lang="en-US" sz="1800" dirty="0"/>
              <a:t> (</a:t>
            </a:r>
            <a:r>
              <a:rPr lang="en-US" sz="1800" dirty="0" smtClean="0"/>
              <a:t>0.67) </a:t>
            </a:r>
          </a:p>
          <a:p>
            <a:pPr marL="285750" indent="-285750">
              <a:buFont typeface="Arial" panose="020B0604020202020204" pitchFamily="34" charset="0"/>
              <a:buChar char="•"/>
            </a:pPr>
            <a:r>
              <a:rPr lang="en-US" sz="1800" dirty="0" smtClean="0"/>
              <a:t>Suspects </a:t>
            </a:r>
            <a:r>
              <a:rPr lang="en-US" sz="1800" dirty="0"/>
              <a:t>Arrested and Incident ID (0.50</a:t>
            </a:r>
            <a:r>
              <a:rPr lang="en-US" sz="1800" dirty="0" smtClean="0"/>
              <a:t>)</a:t>
            </a:r>
          </a:p>
          <a:p>
            <a:endParaRPr lang="en-US" sz="1800" dirty="0"/>
          </a:p>
          <a:p>
            <a:r>
              <a:rPr lang="en-US" sz="1800" dirty="0"/>
              <a:t>These correlations suggest that there is a strong relationship between the number of people killed or injured in a school shooting and the number of suspects involved. The correlation between suspects arrested and incident ID is also relatively high, which suggests that there is a strong relationship between the number of suspects arrested and the specific incident that occurred.</a:t>
            </a:r>
          </a:p>
          <a:p>
            <a:r>
              <a:rPr lang="en-US" sz="1800" dirty="0"/>
              <a:t>The other correlations in the </a:t>
            </a:r>
            <a:r>
              <a:rPr lang="en-US" sz="1800" dirty="0" err="1"/>
              <a:t>heatmap</a:t>
            </a:r>
            <a:r>
              <a:rPr lang="en-US" sz="1800" dirty="0"/>
              <a:t> are all relatively weak. This suggests that there is not a strong relationship between the other factors in the dataset.</a:t>
            </a:r>
          </a:p>
        </p:txBody>
      </p:sp>
      <p:pic>
        <p:nvPicPr>
          <p:cNvPr id="4" name="Picture 3"/>
          <p:cNvPicPr>
            <a:picLocks noChangeAspect="1"/>
          </p:cNvPicPr>
          <p:nvPr/>
        </p:nvPicPr>
        <p:blipFill>
          <a:blip r:embed="rId2"/>
          <a:stretch>
            <a:fillRect/>
          </a:stretch>
        </p:blipFill>
        <p:spPr>
          <a:xfrm>
            <a:off x="5381897" y="421555"/>
            <a:ext cx="6810103" cy="5926993"/>
          </a:xfrm>
          <a:prstGeom prst="rect">
            <a:avLst/>
          </a:prstGeom>
        </p:spPr>
      </p:pic>
    </p:spTree>
    <p:extLst>
      <p:ext uri="{BB962C8B-B14F-4D97-AF65-F5344CB8AC3E}">
        <p14:creationId xmlns:p14="http://schemas.microsoft.com/office/powerpoint/2010/main" val="30175550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9551" y="3323987"/>
            <a:ext cx="7803785" cy="3534013"/>
          </a:xfrm>
          <a:prstGeom prst="rect">
            <a:avLst/>
          </a:prstGeom>
        </p:spPr>
      </p:pic>
      <p:sp>
        <p:nvSpPr>
          <p:cNvPr id="4" name="Rectangle 3"/>
          <p:cNvSpPr/>
          <p:nvPr/>
        </p:nvSpPr>
        <p:spPr>
          <a:xfrm>
            <a:off x="0" y="0"/>
            <a:ext cx="11686903" cy="3323987"/>
          </a:xfrm>
          <a:prstGeom prst="rect">
            <a:avLst/>
          </a:prstGeom>
        </p:spPr>
        <p:txBody>
          <a:bodyPr wrap="square">
            <a:spAutoFit/>
          </a:bodyPr>
          <a:lstStyle/>
          <a:p>
            <a:r>
              <a:rPr lang="en-US" sz="1400" dirty="0">
                <a:solidFill>
                  <a:srgbClr val="1F1F1F"/>
                </a:solidFill>
                <a:latin typeface="Google Sans"/>
              </a:rPr>
              <a:t>These histograms show the distribution of three different variables: log10_total_casualties, location, and </a:t>
            </a:r>
            <a:r>
              <a:rPr lang="en-US" sz="1400" dirty="0" err="1">
                <a:solidFill>
                  <a:srgbClr val="1F1F1F"/>
                </a:solidFill>
                <a:latin typeface="Google Sans"/>
              </a:rPr>
              <a:t>incident_month</a:t>
            </a:r>
            <a:r>
              <a:rPr lang="en-US" sz="1400" dirty="0">
                <a:solidFill>
                  <a:srgbClr val="1F1F1F"/>
                </a:solidFill>
                <a:latin typeface="Google Sans"/>
              </a:rPr>
              <a:t>, for a dataset on conflict casualties. The log scale is used for all three variables to better visualize the data, as it spans several orders of magnitude.</a:t>
            </a:r>
          </a:p>
          <a:p>
            <a:endParaRPr lang="en-US" sz="1400" dirty="0" smtClean="0">
              <a:solidFill>
                <a:srgbClr val="1F1F1F"/>
              </a:solidFill>
              <a:latin typeface="Google Sans"/>
            </a:endParaRPr>
          </a:p>
          <a:p>
            <a:r>
              <a:rPr lang="en-US" sz="1400" dirty="0" smtClean="0">
                <a:solidFill>
                  <a:srgbClr val="1F1F1F"/>
                </a:solidFill>
                <a:latin typeface="Google Sans"/>
              </a:rPr>
              <a:t>Histogram </a:t>
            </a:r>
            <a:r>
              <a:rPr lang="en-US" sz="1400" dirty="0">
                <a:solidFill>
                  <a:srgbClr val="1F1F1F"/>
                </a:solidFill>
                <a:latin typeface="Google Sans"/>
              </a:rPr>
              <a:t>for </a:t>
            </a:r>
            <a:r>
              <a:rPr lang="en-US" sz="1400" dirty="0" smtClean="0">
                <a:solidFill>
                  <a:srgbClr val="1F1F1F"/>
                </a:solidFill>
                <a:latin typeface="Google Sans"/>
              </a:rPr>
              <a:t>log10_total_casualties :</a:t>
            </a:r>
            <a:endParaRPr lang="en-US" sz="1400" dirty="0">
              <a:solidFill>
                <a:srgbClr val="1F1F1F"/>
              </a:solidFill>
              <a:latin typeface="Google Sans"/>
            </a:endParaRPr>
          </a:p>
          <a:p>
            <a:r>
              <a:rPr lang="en-US" sz="1400" dirty="0">
                <a:solidFill>
                  <a:srgbClr val="1F1F1F"/>
                </a:solidFill>
                <a:latin typeface="Google Sans"/>
              </a:rPr>
              <a:t>The histogram for log10_total_casualties shows that the distribution is right-skewed, meaning that there are more events with lower values of log10_total_casualties than there are with higher values. This is likely because there are a few very large events that are skewing the distribution. The mean of log10_total_casualties is 7.4, and the median is 7.2. This suggests that the average casualty rate is relatively high.</a:t>
            </a:r>
          </a:p>
          <a:p>
            <a:endParaRPr lang="en-US" sz="1400" dirty="0" smtClean="0">
              <a:solidFill>
                <a:srgbClr val="1F1F1F"/>
              </a:solidFill>
              <a:latin typeface="Google Sans"/>
            </a:endParaRPr>
          </a:p>
          <a:p>
            <a:r>
              <a:rPr lang="en-US" sz="1400" dirty="0" smtClean="0">
                <a:solidFill>
                  <a:srgbClr val="1F1F1F"/>
                </a:solidFill>
                <a:latin typeface="Google Sans"/>
              </a:rPr>
              <a:t>Histogram </a:t>
            </a:r>
            <a:r>
              <a:rPr lang="en-US" sz="1400" dirty="0">
                <a:solidFill>
                  <a:srgbClr val="1F1F1F"/>
                </a:solidFill>
                <a:latin typeface="Google Sans"/>
              </a:rPr>
              <a:t>for </a:t>
            </a:r>
            <a:r>
              <a:rPr lang="en-US" sz="1400" dirty="0" smtClean="0">
                <a:solidFill>
                  <a:srgbClr val="1F1F1F"/>
                </a:solidFill>
                <a:latin typeface="Google Sans"/>
              </a:rPr>
              <a:t>location :</a:t>
            </a:r>
            <a:endParaRPr lang="en-US" sz="1400" dirty="0">
              <a:solidFill>
                <a:srgbClr val="1F1F1F"/>
              </a:solidFill>
              <a:latin typeface="Google Sans"/>
            </a:endParaRPr>
          </a:p>
          <a:p>
            <a:r>
              <a:rPr lang="en-US" sz="1400" dirty="0">
                <a:solidFill>
                  <a:srgbClr val="1F1F1F"/>
                </a:solidFill>
                <a:latin typeface="Google Sans"/>
              </a:rPr>
              <a:t>The histogram for location shows that the distribution is unimodal, meaning that there is one main peak. The most frequent location is </a:t>
            </a:r>
            <a:r>
              <a:rPr lang="en-US" sz="1400" dirty="0" err="1">
                <a:solidFill>
                  <a:srgbClr val="1F1F1F"/>
                </a:solidFill>
                <a:latin typeface="Google Sans"/>
              </a:rPr>
              <a:t>Wintakan</a:t>
            </a:r>
            <a:r>
              <a:rPr lang="en-US" sz="1400" dirty="0">
                <a:solidFill>
                  <a:srgbClr val="1F1F1F"/>
                </a:solidFill>
                <a:latin typeface="Google Sans"/>
              </a:rPr>
              <a:t>, with 1750 events. This suggests that </a:t>
            </a:r>
            <a:r>
              <a:rPr lang="en-US" sz="1400" dirty="0" err="1">
                <a:solidFill>
                  <a:srgbClr val="1F1F1F"/>
                </a:solidFill>
                <a:latin typeface="Google Sans"/>
              </a:rPr>
              <a:t>Wintakan</a:t>
            </a:r>
            <a:r>
              <a:rPr lang="en-US" sz="1400" dirty="0">
                <a:solidFill>
                  <a:srgbClr val="1F1F1F"/>
                </a:solidFill>
                <a:latin typeface="Google Sans"/>
              </a:rPr>
              <a:t> is a relatively dangerous place to be during a conflict.</a:t>
            </a:r>
          </a:p>
          <a:p>
            <a:endParaRPr lang="en-US" sz="1400" dirty="0" smtClean="0">
              <a:solidFill>
                <a:srgbClr val="1F1F1F"/>
              </a:solidFill>
              <a:latin typeface="Google Sans"/>
            </a:endParaRPr>
          </a:p>
          <a:p>
            <a:r>
              <a:rPr lang="en-US" sz="1400" dirty="0" smtClean="0">
                <a:solidFill>
                  <a:srgbClr val="1F1F1F"/>
                </a:solidFill>
                <a:latin typeface="Google Sans"/>
              </a:rPr>
              <a:t>Histogram </a:t>
            </a:r>
            <a:r>
              <a:rPr lang="en-US" sz="1400" dirty="0">
                <a:solidFill>
                  <a:srgbClr val="1F1F1F"/>
                </a:solidFill>
                <a:latin typeface="Google Sans"/>
              </a:rPr>
              <a:t>for </a:t>
            </a:r>
            <a:r>
              <a:rPr lang="en-US" sz="1400" dirty="0" err="1" smtClean="0">
                <a:solidFill>
                  <a:srgbClr val="1F1F1F"/>
                </a:solidFill>
                <a:latin typeface="Google Sans"/>
              </a:rPr>
              <a:t>incident_month</a:t>
            </a:r>
            <a:r>
              <a:rPr lang="en-US" sz="1400" dirty="0" smtClean="0">
                <a:solidFill>
                  <a:srgbClr val="1F1F1F"/>
                </a:solidFill>
                <a:latin typeface="Google Sans"/>
              </a:rPr>
              <a:t> :</a:t>
            </a:r>
            <a:endParaRPr lang="en-US" sz="1400" dirty="0">
              <a:solidFill>
                <a:srgbClr val="1F1F1F"/>
              </a:solidFill>
              <a:latin typeface="Google Sans"/>
            </a:endParaRPr>
          </a:p>
          <a:p>
            <a:r>
              <a:rPr lang="en-US" sz="1400" dirty="0">
                <a:solidFill>
                  <a:srgbClr val="1F1F1F"/>
                </a:solidFill>
                <a:latin typeface="Google Sans"/>
              </a:rPr>
              <a:t>The histogram for </a:t>
            </a:r>
            <a:r>
              <a:rPr lang="en-US" sz="1400" dirty="0" err="1">
                <a:solidFill>
                  <a:srgbClr val="1F1F1F"/>
                </a:solidFill>
                <a:latin typeface="Google Sans"/>
              </a:rPr>
              <a:t>incident_month</a:t>
            </a:r>
            <a:r>
              <a:rPr lang="en-US" sz="1400" dirty="0">
                <a:solidFill>
                  <a:srgbClr val="1F1F1F"/>
                </a:solidFill>
                <a:latin typeface="Google Sans"/>
              </a:rPr>
              <a:t> shows that the distribution is bimodal, meaning that there are two main peaks. The months with the most events are 05 and 10, with 1500 and 1200 events, respectively. This suggests that conflicts are more likely to occur in the spring and summer months.</a:t>
            </a:r>
            <a:endParaRPr lang="en-US" sz="1400" b="0" i="0" dirty="0">
              <a:solidFill>
                <a:srgbClr val="1F1F1F"/>
              </a:solidFill>
              <a:effectLst/>
              <a:latin typeface="Google Sans"/>
            </a:endParaRPr>
          </a:p>
        </p:txBody>
      </p:sp>
    </p:spTree>
    <p:extLst>
      <p:ext uri="{BB962C8B-B14F-4D97-AF65-F5344CB8AC3E}">
        <p14:creationId xmlns:p14="http://schemas.microsoft.com/office/powerpoint/2010/main" val="23167097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855" y="148477"/>
            <a:ext cx="10467705" cy="5525991"/>
          </a:xfrm>
          <a:prstGeom prst="rect">
            <a:avLst/>
          </a:prstGeom>
        </p:spPr>
      </p:pic>
      <p:sp>
        <p:nvSpPr>
          <p:cNvPr id="8" name="Rectangle 7"/>
          <p:cNvSpPr/>
          <p:nvPr/>
        </p:nvSpPr>
        <p:spPr>
          <a:xfrm>
            <a:off x="3526972" y="2911473"/>
            <a:ext cx="7724502" cy="584775"/>
          </a:xfrm>
          <a:prstGeom prst="rect">
            <a:avLst/>
          </a:prstGeom>
        </p:spPr>
        <p:txBody>
          <a:bodyPr wrap="square">
            <a:spAutoFit/>
          </a:bodyPr>
          <a:lstStyle/>
          <a:p>
            <a:pPr>
              <a:buFont typeface="+mj-lt"/>
              <a:buAutoNum type="arabicPeriod"/>
            </a:pPr>
            <a:r>
              <a:rPr lang="en-US" sz="1600" dirty="0">
                <a:solidFill>
                  <a:srgbClr val="1F1F1F"/>
                </a:solidFill>
                <a:latin typeface="Google Sans"/>
              </a:rPr>
              <a:t>Incident ID: The histogram shows the distribution of incident IDs, ranging from 0 to 27. The most frequent incident ID value is 24, with 600 occurrences.</a:t>
            </a:r>
            <a:endParaRPr lang="en-US" sz="1600" b="0" i="0" dirty="0">
              <a:solidFill>
                <a:srgbClr val="1F1F1F"/>
              </a:solidFill>
              <a:effectLst/>
              <a:latin typeface="Google Sans"/>
            </a:endParaRPr>
          </a:p>
        </p:txBody>
      </p:sp>
      <p:sp>
        <p:nvSpPr>
          <p:cNvPr id="9" name="Rectangle 8"/>
          <p:cNvSpPr/>
          <p:nvPr/>
        </p:nvSpPr>
        <p:spPr>
          <a:xfrm>
            <a:off x="3526972" y="3653542"/>
            <a:ext cx="7724502" cy="830997"/>
          </a:xfrm>
          <a:prstGeom prst="rect">
            <a:avLst/>
          </a:prstGeom>
        </p:spPr>
        <p:txBody>
          <a:bodyPr wrap="square">
            <a:spAutoFit/>
          </a:bodyPr>
          <a:lstStyle/>
          <a:p>
            <a:r>
              <a:rPr lang="en-US" sz="1600" dirty="0" smtClean="0">
                <a:solidFill>
                  <a:srgbClr val="1F1F1F"/>
                </a:solidFill>
                <a:latin typeface="Google Sans"/>
              </a:rPr>
              <a:t>2.Victims </a:t>
            </a:r>
            <a:r>
              <a:rPr lang="en-US" sz="1600" dirty="0">
                <a:solidFill>
                  <a:srgbClr val="1F1F1F"/>
                </a:solidFill>
                <a:latin typeface="Google Sans"/>
              </a:rPr>
              <a:t>Killed: The histogram shows the distribution of the number of victims killed in each incident, ranging from 5 to 35. The most frequent number of victims killed is 10, with 1200 occurrences.</a:t>
            </a:r>
            <a:endParaRPr lang="en-US" sz="1600" b="0" i="0" dirty="0">
              <a:solidFill>
                <a:srgbClr val="1F1F1F"/>
              </a:solidFill>
              <a:effectLst/>
              <a:latin typeface="Google Sans"/>
            </a:endParaRPr>
          </a:p>
        </p:txBody>
      </p:sp>
      <p:sp>
        <p:nvSpPr>
          <p:cNvPr id="10" name="Rectangle 9"/>
          <p:cNvSpPr/>
          <p:nvPr/>
        </p:nvSpPr>
        <p:spPr>
          <a:xfrm>
            <a:off x="3526972" y="4506620"/>
            <a:ext cx="7724502" cy="830997"/>
          </a:xfrm>
          <a:prstGeom prst="rect">
            <a:avLst/>
          </a:prstGeom>
        </p:spPr>
        <p:txBody>
          <a:bodyPr wrap="square">
            <a:spAutoFit/>
          </a:bodyPr>
          <a:lstStyle/>
          <a:p>
            <a:r>
              <a:rPr lang="en-US" sz="1600" dirty="0" smtClean="0">
                <a:solidFill>
                  <a:srgbClr val="1F1F1F"/>
                </a:solidFill>
                <a:latin typeface="Google Sans"/>
              </a:rPr>
              <a:t>3.Suspects </a:t>
            </a:r>
            <a:r>
              <a:rPr lang="en-US" sz="1600" dirty="0">
                <a:solidFill>
                  <a:srgbClr val="1F1F1F"/>
                </a:solidFill>
                <a:latin typeface="Google Sans"/>
              </a:rPr>
              <a:t>Killed: The histogram shows the distribution of the number of suspects killed in each incident, ranging from 2 to 10. The most frequent number of suspects killed is 5, with 1750 occurrences</a:t>
            </a:r>
            <a:endParaRPr lang="en-US" sz="1600" dirty="0"/>
          </a:p>
        </p:txBody>
      </p:sp>
      <p:sp>
        <p:nvSpPr>
          <p:cNvPr id="11" name="Rectangle 10"/>
          <p:cNvSpPr/>
          <p:nvPr/>
        </p:nvSpPr>
        <p:spPr>
          <a:xfrm>
            <a:off x="3526972" y="5428247"/>
            <a:ext cx="8290559" cy="830997"/>
          </a:xfrm>
          <a:prstGeom prst="rect">
            <a:avLst/>
          </a:prstGeom>
        </p:spPr>
        <p:txBody>
          <a:bodyPr wrap="square">
            <a:spAutoFit/>
          </a:bodyPr>
          <a:lstStyle/>
          <a:p>
            <a:r>
              <a:rPr lang="en-US" sz="1600" dirty="0" smtClean="0">
                <a:solidFill>
                  <a:srgbClr val="1F1F1F"/>
                </a:solidFill>
                <a:latin typeface="Google Sans"/>
              </a:rPr>
              <a:t>4.Suspects </a:t>
            </a:r>
            <a:r>
              <a:rPr lang="en-US" sz="1600" dirty="0">
                <a:solidFill>
                  <a:srgbClr val="1F1F1F"/>
                </a:solidFill>
                <a:latin typeface="Google Sans"/>
              </a:rPr>
              <a:t>Arrested: The histogram shows the distribution of the number of suspects arrested in each incident, ranging from 0 to 20. The most frequent number of suspects arrested is 10, with 1200 occurrences.</a:t>
            </a:r>
            <a:endParaRPr lang="en-US" sz="1600" b="0" i="0" dirty="0">
              <a:solidFill>
                <a:srgbClr val="1F1F1F"/>
              </a:solidFill>
              <a:effectLst/>
              <a:latin typeface="Google Sans"/>
            </a:endParaRPr>
          </a:p>
        </p:txBody>
      </p:sp>
    </p:spTree>
    <p:extLst>
      <p:ext uri="{BB962C8B-B14F-4D97-AF65-F5344CB8AC3E}">
        <p14:creationId xmlns:p14="http://schemas.microsoft.com/office/powerpoint/2010/main" val="137790208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1886" y="2436085"/>
            <a:ext cx="9917525" cy="4510609"/>
          </a:xfrm>
          <a:prstGeom prst="rect">
            <a:avLst/>
          </a:prstGeom>
        </p:spPr>
      </p:pic>
      <p:sp>
        <p:nvSpPr>
          <p:cNvPr id="8" name="Rectangle 7"/>
          <p:cNvSpPr/>
          <p:nvPr/>
        </p:nvSpPr>
        <p:spPr>
          <a:xfrm>
            <a:off x="0" y="73801"/>
            <a:ext cx="12191999" cy="1367234"/>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smtClean="0"/>
              <a:t>Suspects </a:t>
            </a:r>
            <a:r>
              <a:rPr lang="en-US" dirty="0"/>
              <a:t>Killed, Suspects Injured, Suspects Arrested </a:t>
            </a:r>
            <a:r>
              <a:rPr lang="en-US" dirty="0" smtClean="0"/>
              <a:t>: </a:t>
            </a:r>
            <a:r>
              <a:rPr lang="en-US" dirty="0"/>
              <a:t>These plots don't seem to show a clear correlation between the number of suspects killed, suspects injured, or suspects arrested and the number of victims killed. The points are scattered, suggesting that the number of victims killed may not be strongly influenced by the number of suspects involved.</a:t>
            </a:r>
          </a:p>
          <a:p>
            <a:pPr marL="285750" indent="-285750">
              <a:lnSpc>
                <a:spcPct val="107000"/>
              </a:lnSpc>
              <a:spcAft>
                <a:spcPts val="80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89589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714" y="381395"/>
            <a:ext cx="11974286" cy="2462213"/>
          </a:xfrm>
          <a:prstGeom prst="rect">
            <a:avLst/>
          </a:prstGeom>
        </p:spPr>
        <p:txBody>
          <a:bodyPr wrap="square">
            <a:spAutoFit/>
          </a:bodyPr>
          <a:lstStyle/>
          <a:p>
            <a:r>
              <a:rPr lang="en-US" sz="1100" dirty="0">
                <a:solidFill>
                  <a:srgbClr val="1F1F1F"/>
                </a:solidFill>
                <a:latin typeface="Google Sans"/>
              </a:rPr>
              <a:t>Variation Across States: The heights of the bars indicate that there is variation in the average number of victims killed across different states.</a:t>
            </a:r>
          </a:p>
          <a:p>
            <a:endParaRPr lang="en-US" sz="1100" dirty="0">
              <a:solidFill>
                <a:srgbClr val="1F1F1F"/>
              </a:solidFill>
              <a:latin typeface="Google Sans"/>
            </a:endParaRPr>
          </a:p>
          <a:p>
            <a:r>
              <a:rPr lang="en-US" sz="1100" dirty="0">
                <a:solidFill>
                  <a:srgbClr val="1F1F1F"/>
                </a:solidFill>
                <a:latin typeface="Google Sans"/>
              </a:rPr>
              <a:t>High Incidents: Some states have higher bars, suggesting a higher average number of victims killed per incident.</a:t>
            </a:r>
          </a:p>
          <a:p>
            <a:endParaRPr lang="en-US" sz="1100" dirty="0">
              <a:solidFill>
                <a:srgbClr val="1F1F1F"/>
              </a:solidFill>
              <a:latin typeface="Google Sans"/>
            </a:endParaRPr>
          </a:p>
          <a:p>
            <a:r>
              <a:rPr lang="en-US" sz="1100" dirty="0">
                <a:solidFill>
                  <a:srgbClr val="1F1F1F"/>
                </a:solidFill>
                <a:latin typeface="Google Sans"/>
              </a:rPr>
              <a:t>Low Incidents: Conversely, some states have lower bars, indicating a lower average number of victims killed per incident.</a:t>
            </a:r>
          </a:p>
          <a:p>
            <a:endParaRPr lang="en-US" sz="1100" dirty="0">
              <a:solidFill>
                <a:srgbClr val="1F1F1F"/>
              </a:solidFill>
              <a:latin typeface="Google Sans"/>
            </a:endParaRPr>
          </a:p>
          <a:p>
            <a:r>
              <a:rPr lang="en-US" sz="1100" dirty="0" smtClean="0">
                <a:solidFill>
                  <a:srgbClr val="1F1F1F"/>
                </a:solidFill>
                <a:latin typeface="Google Sans"/>
              </a:rPr>
              <a:t>The </a:t>
            </a:r>
            <a:r>
              <a:rPr lang="en-US" sz="1100" dirty="0">
                <a:solidFill>
                  <a:srgbClr val="1F1F1F"/>
                </a:solidFill>
                <a:latin typeface="Google Sans"/>
              </a:rPr>
              <a:t>states with the most victims killed in </a:t>
            </a:r>
            <a:r>
              <a:rPr lang="en-US" sz="1100" dirty="0" smtClean="0">
                <a:solidFill>
                  <a:srgbClr val="1F1F1F"/>
                </a:solidFill>
                <a:latin typeface="Google Sans"/>
              </a:rPr>
              <a:t>were </a:t>
            </a:r>
            <a:r>
              <a:rPr lang="en-US" sz="1100" dirty="0">
                <a:solidFill>
                  <a:srgbClr val="1F1F1F"/>
                </a:solidFill>
                <a:latin typeface="Google Sans"/>
              </a:rPr>
              <a:t>California, Texas, Florida, Illinois, and Georgia</a:t>
            </a:r>
            <a:r>
              <a:rPr lang="en-US" sz="1100" dirty="0" smtClean="0">
                <a:solidFill>
                  <a:srgbClr val="1F1F1F"/>
                </a:solidFill>
                <a:latin typeface="Google Sans"/>
              </a:rPr>
              <a:t>.</a:t>
            </a:r>
          </a:p>
          <a:p>
            <a:endParaRPr lang="en-US" sz="1100" dirty="0">
              <a:solidFill>
                <a:srgbClr val="1F1F1F"/>
              </a:solidFill>
              <a:latin typeface="Google Sans"/>
            </a:endParaRPr>
          </a:p>
          <a:p>
            <a:r>
              <a:rPr lang="en-US" sz="1100" dirty="0">
                <a:solidFill>
                  <a:srgbClr val="1F1F1F"/>
                </a:solidFill>
                <a:latin typeface="Google Sans"/>
              </a:rPr>
              <a:t>The line graph shows that there is a strong trend of increasing violence in the United States. The number of victims killed by state has been increasing in recent years, and the states with the most victims killed are also the states with the largest populations</a:t>
            </a:r>
            <a:r>
              <a:rPr lang="en-US" sz="1100" dirty="0" smtClean="0">
                <a:solidFill>
                  <a:srgbClr val="1F1F1F"/>
                </a:solidFill>
                <a:latin typeface="Google Sans"/>
              </a:rPr>
              <a:t>.</a:t>
            </a:r>
          </a:p>
          <a:p>
            <a:endParaRPr lang="en-US" sz="1100" b="0" i="0" dirty="0">
              <a:solidFill>
                <a:srgbClr val="1F1F1F"/>
              </a:solidFill>
              <a:effectLst/>
              <a:latin typeface="Google Sans"/>
            </a:endParaRPr>
          </a:p>
          <a:p>
            <a:r>
              <a:rPr lang="en-US" sz="1100" dirty="0">
                <a:solidFill>
                  <a:srgbClr val="1F1F1F"/>
                </a:solidFill>
                <a:latin typeface="Google Sans"/>
              </a:rPr>
              <a:t>In summary, this visualization provides an overview of the average impact of incidents (in terms of victims killed) in different states. It's a quick way to compare the severity of incidents across states based on this specific metric</a:t>
            </a:r>
          </a:p>
          <a:p>
            <a:endParaRPr lang="en-US" sz="1100" b="0" i="0" dirty="0">
              <a:solidFill>
                <a:srgbClr val="1F1F1F"/>
              </a:solidFill>
              <a:effectLst/>
              <a:latin typeface="Google Sans"/>
            </a:endParaRPr>
          </a:p>
        </p:txBody>
      </p:sp>
      <p:pic>
        <p:nvPicPr>
          <p:cNvPr id="3" name="Picture 2"/>
          <p:cNvPicPr>
            <a:picLocks noChangeAspect="1"/>
          </p:cNvPicPr>
          <p:nvPr/>
        </p:nvPicPr>
        <p:blipFill>
          <a:blip r:embed="rId2"/>
          <a:stretch>
            <a:fillRect/>
          </a:stretch>
        </p:blipFill>
        <p:spPr>
          <a:xfrm>
            <a:off x="2264229" y="2525487"/>
            <a:ext cx="6470468" cy="4208036"/>
          </a:xfrm>
          <a:prstGeom prst="rect">
            <a:avLst/>
          </a:prstGeom>
        </p:spPr>
      </p:pic>
    </p:spTree>
    <p:extLst>
      <p:ext uri="{BB962C8B-B14F-4D97-AF65-F5344CB8AC3E}">
        <p14:creationId xmlns:p14="http://schemas.microsoft.com/office/powerpoint/2010/main" val="1827325461"/>
      </p:ext>
    </p:extLst>
  </p:cSld>
  <p:clrMapOvr>
    <a:masterClrMapping/>
  </p:clrMapOvr>
  <p:transition spd="slow">
    <p:push dir="u"/>
  </p:transition>
</p:sld>
</file>

<file path=ppt/theme/theme1.xml><?xml version="1.0" encoding="utf-8"?>
<a:theme xmlns:a="http://schemas.openxmlformats.org/drawingml/2006/main" name="Office Theme">
  <a:themeElements>
    <a:clrScheme name="Custom 8">
      <a:dk1>
        <a:srgbClr val="070707"/>
      </a:dk1>
      <a:lt1>
        <a:srgbClr val="F4F4F4"/>
      </a:lt1>
      <a:dk2>
        <a:srgbClr val="A0A0A3"/>
      </a:dk2>
      <a:lt2>
        <a:srgbClr val="E5E5E5"/>
      </a:lt2>
      <a:accent1>
        <a:srgbClr val="F89915"/>
      </a:accent1>
      <a:accent2>
        <a:srgbClr val="F89915"/>
      </a:accent2>
      <a:accent3>
        <a:srgbClr val="F89915"/>
      </a:accent3>
      <a:accent4>
        <a:srgbClr val="F89915"/>
      </a:accent4>
      <a:accent5>
        <a:srgbClr val="F89915"/>
      </a:accent5>
      <a:accent6>
        <a:srgbClr val="F89915"/>
      </a:accent6>
      <a:hlink>
        <a:srgbClr val="FD5F1A"/>
      </a:hlink>
      <a:folHlink>
        <a:srgbClr val="5FA938"/>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565</TotalTime>
  <Words>1980</Words>
  <Application>Microsoft Office PowerPoint</Application>
  <PresentationFormat>Widescreen</PresentationFormat>
  <Paragraphs>104</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MT</vt:lpstr>
      <vt:lpstr>Calibri</vt:lpstr>
      <vt:lpstr>Calibri Light</vt:lpstr>
      <vt:lpstr>Google Sans</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LOVEISH</dc:creator>
  <cp:lastModifiedBy>Shabanov</cp:lastModifiedBy>
  <cp:revision>107</cp:revision>
  <dcterms:created xsi:type="dcterms:W3CDTF">2016-06-14T19:42:18Z</dcterms:created>
  <dcterms:modified xsi:type="dcterms:W3CDTF">2024-01-16T18:35:16Z</dcterms:modified>
</cp:coreProperties>
</file>